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Charm"/>
      <p:regular r:id="rId24"/>
      <p:bold r:id="rId25"/>
    </p:embeddedFont>
    <p:embeddedFont>
      <p:font typeface="Lustria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MyTTmkh0Ej69S/i5CtI1im/KL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harm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ustria-regular.fntdata"/><Relationship Id="rId25" Type="http://schemas.openxmlformats.org/officeDocument/2006/relationships/font" Target="fonts/Charm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1579cda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1579cda5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3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33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3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35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3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35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35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3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37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37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37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37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37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3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8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38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38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38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38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38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38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38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38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3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9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3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0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33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22.jpg"/><Relationship Id="rId6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3" Type="http://schemas.openxmlformats.org/officeDocument/2006/relationships/image" Target="../media/image9.jp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1219200" y="1315705"/>
            <a:ext cx="9753599" cy="2040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PROYECTO “CHRONICLES TCG”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PRESENTACIÓN FINAL CAPSTONE</a:t>
            </a:r>
            <a:endParaRPr/>
          </a:p>
        </p:txBody>
      </p:sp>
      <p:pic>
        <p:nvPicPr>
          <p:cNvPr descr="EscuelaIT Duoc UC - Escuela de Informática y Telecomunicaciones Duoc UC - Duoc  UC | LinkedIn"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4562"/>
            <a:ext cx="4141760" cy="76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-1" y="878657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Metodología SCRUM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1061048" y="1906438"/>
            <a:ext cx="1050697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desarrollo del proyecto sigue una metodología ágil, permitiendo iteraciones rápidas y mejoras continúas basadas en pruebas y feedback de los usuarios.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Hasta el momento, se han completado los siguientes sprints</a:t>
            </a: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1: Documentación del proyecto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2: Definición de requerimientos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 al 7</a:t>
            </a: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Desarrollo de las mecánicas del videojuego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8" name="Google Shape;2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6688" y="-22451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/>
        </p:nvSpPr>
        <p:spPr>
          <a:xfrm>
            <a:off x="1" y="1155656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Cronograma para el desarrollo del proyecto</a:t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1078061" y="3060546"/>
            <a:ext cx="905349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Definición de requisitos 24/09/24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Diseño de la arquitectura del juego 08/10/24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Diseño del sistema del juego de cartas 12/10/24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Pruebas Internas del Juego 20/11/24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Beta Testing 30/11/24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95" name="Google Shape;2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12"/>
          <p:cNvSpPr txBox="1"/>
          <p:nvPr/>
        </p:nvSpPr>
        <p:spPr>
          <a:xfrm>
            <a:off x="-132875" y="243655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825" y="1708255"/>
            <a:ext cx="8448082" cy="475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2" name="Google Shape;302;g311579cda57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6688" y="-22451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1579cda57_0_5"/>
          <p:cNvSpPr txBox="1"/>
          <p:nvPr/>
        </p:nvSpPr>
        <p:spPr>
          <a:xfrm>
            <a:off x="1" y="1155656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Modelo de Base de Datos</a:t>
            </a:r>
            <a:endParaRPr/>
          </a:p>
        </p:txBody>
      </p:sp>
      <p:pic>
        <p:nvPicPr>
          <p:cNvPr id="304" name="Google Shape;304;g311579cda57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1943931"/>
            <a:ext cx="74866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9" name="Google Shape;3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 txBox="1"/>
          <p:nvPr/>
        </p:nvSpPr>
        <p:spPr>
          <a:xfrm>
            <a:off x="-278429" y="685466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Tecnologías utilizadas</a:t>
            </a:r>
            <a:endParaRPr/>
          </a:p>
        </p:txBody>
      </p:sp>
      <p:pic>
        <p:nvPicPr>
          <p:cNvPr id="311" name="Google Shape;3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08" y="1674692"/>
            <a:ext cx="2319738" cy="2319738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9146" y="1674697"/>
            <a:ext cx="2157323" cy="2319739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3975" y="1674700"/>
            <a:ext cx="2828874" cy="2319725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t started with Unity Version Control - Unity Learn" id="314" name="Google Shape;31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895" y="4429562"/>
            <a:ext cx="2907155" cy="1637619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5526" y="4249417"/>
            <a:ext cx="2165546" cy="216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3112" y="4142000"/>
            <a:ext cx="3038049" cy="20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75025" y="4270975"/>
            <a:ext cx="1948800" cy="1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09475" y="1668925"/>
            <a:ext cx="2165551" cy="23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11650" y="1716750"/>
            <a:ext cx="1948800" cy="23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24" name="Google Shape;3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1" y="2526637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DEMOSTRACIÓN DEL PROYECTO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</a:pPr>
            <a:r>
              <a:rPr b="1" lang="en-US"/>
              <a:t>Costos puesta en marcha del proyecto</a:t>
            </a:r>
            <a:endParaRPr/>
          </a:p>
        </p:txBody>
      </p:sp>
      <p:pic>
        <p:nvPicPr>
          <p:cNvPr descr="EscuelaIT Duoc UC - Escuela de Informática y Telecomunicaciones Duoc UC - Duoc  UC | LinkedIn" id="331" name="Google Shape;3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7"/>
          <p:cNvGrpSpPr/>
          <p:nvPr/>
        </p:nvGrpSpPr>
        <p:grpSpPr>
          <a:xfrm>
            <a:off x="913720" y="1732944"/>
            <a:ext cx="10353975" cy="4790255"/>
            <a:chOff x="-75" y="495"/>
            <a:chExt cx="10353975" cy="4790255"/>
          </a:xfrm>
        </p:grpSpPr>
        <p:cxnSp>
          <p:nvCxnSpPr>
            <p:cNvPr id="333" name="Google Shape;333;p17"/>
            <p:cNvCxnSpPr/>
            <p:nvPr/>
          </p:nvCxnSpPr>
          <p:spPr>
            <a:xfrm>
              <a:off x="0" y="49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4" name="Google Shape;334;p17"/>
            <p:cNvSpPr/>
            <p:nvPr/>
          </p:nvSpPr>
          <p:spPr>
            <a:xfrm>
              <a:off x="0" y="4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0" y="4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Ilustraciones(30): $ 300.000 (Pago Único)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36" name="Google Shape;336;p17"/>
            <p:cNvCxnSpPr/>
            <p:nvPr/>
          </p:nvCxnSpPr>
          <p:spPr>
            <a:xfrm>
              <a:off x="0" y="58017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7" name="Google Shape;337;p17"/>
            <p:cNvSpPr/>
            <p:nvPr/>
          </p:nvSpPr>
          <p:spPr>
            <a:xfrm>
              <a:off x="0" y="58017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0" y="58017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Efectos de sonido (SFX): $50.000(Pago Único)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39" name="Google Shape;339;p17"/>
            <p:cNvCxnSpPr/>
            <p:nvPr/>
          </p:nvCxnSpPr>
          <p:spPr>
            <a:xfrm>
              <a:off x="0" y="115985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0" name="Google Shape;340;p17"/>
            <p:cNvSpPr/>
            <p:nvPr/>
          </p:nvSpPr>
          <p:spPr>
            <a:xfrm>
              <a:off x="0" y="115985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Google Shape;341;p17"/>
            <p:cNvCxnSpPr/>
            <p:nvPr/>
          </p:nvCxnSpPr>
          <p:spPr>
            <a:xfrm>
              <a:off x="0" y="173953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2" name="Google Shape;342;p17"/>
            <p:cNvSpPr/>
            <p:nvPr/>
          </p:nvSpPr>
          <p:spPr>
            <a:xfrm>
              <a:off x="0" y="173953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 txBox="1"/>
            <p:nvPr/>
          </p:nvSpPr>
          <p:spPr>
            <a:xfrm>
              <a:off x="0" y="173953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44" name="Google Shape;344;p17"/>
            <p:cNvCxnSpPr/>
            <p:nvPr/>
          </p:nvCxnSpPr>
          <p:spPr>
            <a:xfrm>
              <a:off x="0" y="231921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7"/>
            <p:cNvCxnSpPr/>
            <p:nvPr/>
          </p:nvCxnSpPr>
          <p:spPr>
            <a:xfrm>
              <a:off x="0" y="289889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6" name="Google Shape;346;p17"/>
            <p:cNvSpPr/>
            <p:nvPr/>
          </p:nvSpPr>
          <p:spPr>
            <a:xfrm>
              <a:off x="0" y="28988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-75" y="4211150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b="1"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Costo total: $350.000</a:t>
              </a:r>
              <a:endParaRPr b="1"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2" name="Google Shape;3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8"/>
          <p:cNvSpPr txBox="1"/>
          <p:nvPr/>
        </p:nvSpPr>
        <p:spPr>
          <a:xfrm>
            <a:off x="-163901" y="2813443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8" name="Google Shape;3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9"/>
          <p:cNvSpPr txBox="1"/>
          <p:nvPr/>
        </p:nvSpPr>
        <p:spPr>
          <a:xfrm>
            <a:off x="1" y="2759608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64" name="Google Shape;3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593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 txBox="1"/>
          <p:nvPr/>
        </p:nvSpPr>
        <p:spPr>
          <a:xfrm>
            <a:off x="0" y="3044279"/>
            <a:ext cx="12192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GRACIAS POR SU ATENCIÒN</a:t>
            </a:r>
            <a:endParaRPr sz="4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PREGUNTAS DE LA COMISIÓN</a:t>
            </a:r>
            <a:endParaRPr/>
          </a:p>
        </p:txBody>
      </p:sp>
      <p:sp>
        <p:nvSpPr>
          <p:cNvPr id="366" name="Google Shape;366;p20"/>
          <p:cNvSpPr txBox="1"/>
          <p:nvPr/>
        </p:nvSpPr>
        <p:spPr>
          <a:xfrm>
            <a:off x="5792850" y="6671125"/>
            <a:ext cx="6428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152" name="Google Shape;152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Daniel Arancibia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Back-End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las mecánicas del videojuego, documentación</a:t>
              </a:r>
              <a:r>
                <a:rPr b="0" i="0" lang="en-US" sz="2500" u="none" cap="none" strike="noStrike">
                  <a:solidFill>
                    <a:schemeClr val="lt1"/>
                  </a:solidFill>
                  <a:latin typeface="Charm"/>
                  <a:ea typeface="Charm"/>
                  <a:cs typeface="Charm"/>
                  <a:sym typeface="Charm"/>
                </a:rPr>
                <a:t>.</a:t>
              </a:r>
              <a:endParaRPr b="0" i="0" sz="2500" u="none" cap="none" strike="noStrike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-13999" l="0" r="0" t="-13997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7030A0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Mauricio Villarroel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Back-End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las mecánicas del videojuego, documentación</a:t>
              </a:r>
              <a:r>
                <a:rPr b="0" i="0" lang="en-US" sz="2500" u="none" cap="none" strike="noStrike">
                  <a:solidFill>
                    <a:schemeClr val="lt1"/>
                  </a:solidFill>
                  <a:latin typeface="Charm"/>
                  <a:ea typeface="Charm"/>
                  <a:cs typeface="Charm"/>
                  <a:sym typeface="Charm"/>
                </a:rPr>
                <a:t>.</a:t>
              </a:r>
              <a:endParaRPr b="0" i="0" sz="2500" u="none" cap="none" strike="noStrike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5954" y="1581279"/>
              <a:ext cx="1526698" cy="1187994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15998" l="0" r="0" t="-15999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737380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Gervasio Herrera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Front-End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interfaz UI/UX, documentación.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/>
              </a:blip>
              <a:stretch>
                <a:fillRect b="-19998" l="0" r="0" t="-19998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"/>
          <p:cNvSpPr txBox="1"/>
          <p:nvPr/>
        </p:nvSpPr>
        <p:spPr>
          <a:xfrm>
            <a:off x="0" y="2687680"/>
            <a:ext cx="390448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proyección solar&#10;&#10;Descripción generada automáticamente" id="166" name="Google Shape;166;p3"/>
          <p:cNvPicPr preferRelativeResize="0"/>
          <p:nvPr/>
        </p:nvPicPr>
        <p:blipFill rotWithShape="1">
          <a:blip r:embed="rId4">
            <a:alphaModFix/>
          </a:blip>
          <a:srcRect b="0" l="0" r="15551" t="0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, Gráfico de barras&#10;&#10;Descripción generada automáticamente" id="167" name="Google Shape;167;p3"/>
          <p:cNvPicPr preferRelativeResize="0"/>
          <p:nvPr/>
        </p:nvPicPr>
        <p:blipFill rotWithShape="1">
          <a:blip r:embed="rId5">
            <a:alphaModFix/>
          </a:blip>
          <a:srcRect b="3" l="18996" r="2" t="0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DESCRIPCIÓN DEL PROYECTO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La industria de los videojuegos está experimentando un crecimiento acelerado. Existe una demanda creciente por juegos que ofrezcan experiencias interactivas y sociales. Este proyecto busca satisfacer esta demanda, mediante la creación de un videojuego de cartas TCG (Juego de Cartas Intercambiables en inglés) dinámico y accesible para una amplia gama de usuarios.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EscuelaIT Duoc UC - Escuela de Informática y Telecomunicaciones Duoc UC - Duoc  UC | LinkedIn" id="170" name="Google Shape;17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594" y="6072648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707900" y="4208220"/>
            <a:ext cx="3946393" cy="18506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stria"/>
              <a:buNone/>
            </a:pPr>
            <a:r>
              <a:rPr b="1" lang="en-US" sz="3600">
                <a:solidFill>
                  <a:schemeClr val="lt1"/>
                </a:solidFill>
              </a:rPr>
              <a:t>Objetivo General</a:t>
            </a:r>
            <a:endParaRPr/>
          </a:p>
        </p:txBody>
      </p:sp>
      <p:grpSp>
        <p:nvGrpSpPr>
          <p:cNvPr id="176" name="Google Shape;176;p4"/>
          <p:cNvGrpSpPr/>
          <p:nvPr/>
        </p:nvGrpSpPr>
        <p:grpSpPr>
          <a:xfrm>
            <a:off x="5139768" y="4208220"/>
            <a:ext cx="6430560" cy="1850651"/>
            <a:chOff x="0" y="0"/>
            <a:chExt cx="6430560" cy="1850651"/>
          </a:xfrm>
        </p:grpSpPr>
        <p:cxnSp>
          <p:nvCxnSpPr>
            <p:cNvPr id="177" name="Google Shape;177;p4"/>
            <p:cNvCxnSpPr/>
            <p:nvPr/>
          </p:nvCxnSpPr>
          <p:spPr>
            <a:xfrm>
              <a:off x="0" y="0"/>
              <a:ext cx="6430560" cy="0"/>
            </a:xfrm>
            <a:prstGeom prst="straightConnector1">
              <a:avLst/>
            </a:prstGeom>
            <a:solidFill>
              <a:srgbClr val="D2B966"/>
            </a:solidFill>
            <a:ln cap="rnd" cmpd="sng" w="15875">
              <a:solidFill>
                <a:srgbClr val="D2B9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" name="Google Shape;178;p4"/>
            <p:cNvSpPr/>
            <p:nvPr/>
          </p:nvSpPr>
          <p:spPr>
            <a:xfrm>
              <a:off x="0" y="0"/>
              <a:ext cx="6430560" cy="1850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 txBox="1"/>
            <p:nvPr/>
          </p:nvSpPr>
          <p:spPr>
            <a:xfrm>
              <a:off x="0" y="0"/>
              <a:ext cx="6430560" cy="1850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lt1"/>
                  </a:solidFill>
                </a:rPr>
                <a:t>Brindar una forma de entretenimiento, a través de un </a:t>
              </a:r>
              <a:r>
                <a:rPr lang="en-US" sz="3100">
                  <a:solidFill>
                    <a:schemeClr val="lt1"/>
                  </a:solidFill>
                </a:rPr>
                <a:t>módulo</a:t>
              </a:r>
              <a:r>
                <a:rPr lang="en-US" sz="3100">
                  <a:solidFill>
                    <a:schemeClr val="lt1"/>
                  </a:solidFill>
                </a:rPr>
                <a:t> de nuestro videojuego.</a:t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185" name="Google Shape;185;p5"/>
          <p:cNvPicPr preferRelativeResize="0"/>
          <p:nvPr/>
        </p:nvPicPr>
        <p:blipFill rotWithShape="1">
          <a:blip r:embed="rId4">
            <a:alphaModFix/>
          </a:blip>
          <a:srcRect b="1" l="0" r="3111" t="0"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 rot="5400000">
            <a:off x="6748093" y="1371604"/>
            <a:ext cx="5624423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7" name="Google Shape;187;p5"/>
          <p:cNvSpPr txBox="1"/>
          <p:nvPr>
            <p:ph type="title"/>
          </p:nvPr>
        </p:nvSpPr>
        <p:spPr>
          <a:xfrm>
            <a:off x="7780424" y="845389"/>
            <a:ext cx="3596420" cy="9790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</a:pPr>
            <a:r>
              <a:rPr lang="en-US" sz="2400"/>
              <a:t>¿De qué se trata el videojuego?</a:t>
            </a:r>
            <a:endParaRPr/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7780424" y="1968238"/>
            <a:ext cx="3531684" cy="36791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120"/>
              <a:buChar char="◈"/>
            </a:pPr>
            <a:r>
              <a:rPr lang="en-US" sz="1600"/>
              <a:t>Chronicles TCG es un videojuego ambientado en diferentes eras, en el cual el jugador, debe enfrentarse a su enemigo, a través de una lucha de cartas con personajes ficticios ambientados en la época.</a:t>
            </a:r>
            <a:endParaRPr/>
          </a:p>
          <a:p>
            <a:pPr indent="-306000" lvl="0" marL="342900" rtl="0" algn="l">
              <a:spcBef>
                <a:spcPts val="920"/>
              </a:spcBef>
              <a:spcAft>
                <a:spcPts val="0"/>
              </a:spcAft>
              <a:buSzPts val="1120"/>
              <a:buChar char="◈"/>
            </a:pPr>
            <a:r>
              <a:rPr lang="en-US" sz="1600"/>
              <a:t>Cada jugador empezará con un mazo de 30 cartas y una mano de 5,  el objetivo de cada partida es que el contrincante se quede sin cartas para jugar, con eso, el jugador será declarado vencedor.</a:t>
            </a:r>
            <a:endParaRPr/>
          </a:p>
        </p:txBody>
      </p:sp>
      <p:pic>
        <p:nvPicPr>
          <p:cNvPr descr="EscuelaIT Duoc UC - Escuela de Informática y Telecomunicaciones Duoc UC - Duoc  UC | LinkedIn" id="189" name="Google Shape;1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648"/>
            <a:ext cx="3141406" cy="78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2996947" y="-5326"/>
            <a:ext cx="5770984" cy="9790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stria"/>
              <a:buNone/>
            </a:pPr>
            <a:r>
              <a:rPr lang="en-US" sz="2400">
                <a:solidFill>
                  <a:schemeClr val="lt1"/>
                </a:solidFill>
              </a:rPr>
              <a:t>¿De qué se trata el videojuego?</a:t>
            </a:r>
            <a:endParaRPr/>
          </a:p>
        </p:txBody>
      </p:sp>
      <p:sp>
        <p:nvSpPr>
          <p:cNvPr id="195" name="Google Shape;195;p6"/>
          <p:cNvSpPr txBox="1"/>
          <p:nvPr>
            <p:ph idx="1" type="body"/>
          </p:nvPr>
        </p:nvSpPr>
        <p:spPr>
          <a:xfrm>
            <a:off x="8660316" y="1781525"/>
            <a:ext cx="3531684" cy="36791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Existen varios tipos de cartas, estas son: esbirros, equipo, hechizo y apoyo.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Todas las cartas, tienen un coste asociado, representado por el icono de moneda de plata.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esbirro tienen una cantidad de daño y vida determinadas.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equipo pueden equiparse en las cartas de esbirros.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apoyo y hechizo poseen efectos que afectan el curso de la partida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Todas las cartas poseen un tipo de rareza.</a:t>
            </a:r>
            <a:endParaRPr/>
          </a:p>
        </p:txBody>
      </p:sp>
      <p:pic>
        <p:nvPicPr>
          <p:cNvPr descr="Una caricatura de una persona&#10;&#10;Descripción generada automáticamente con confianza media" id="196" name="Google Shape;1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12" y="1781525"/>
            <a:ext cx="2541856" cy="3597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197" name="Google Shape;1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978" y="1699900"/>
            <a:ext cx="2724727" cy="3854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en blanco y negro&#10;&#10;Descripción generada automáticamente con confianza media" id="198" name="Google Shape;1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5259" y="1283428"/>
            <a:ext cx="1486220" cy="148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apalote, vuelo, luz&#10;&#10;Descripción generada automáticamente" id="199" name="Google Shape;1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83428"/>
            <a:ext cx="1462379" cy="14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 txBox="1"/>
          <p:nvPr/>
        </p:nvSpPr>
        <p:spPr>
          <a:xfrm>
            <a:off x="696513" y="3997521"/>
            <a:ext cx="25760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Agata, La aprendiz</a:t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939764" y="4376002"/>
            <a:ext cx="19902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Al momento de invocarla, un esbirro oponente se destruye</a:t>
            </a:r>
            <a:endParaRPr/>
          </a:p>
        </p:txBody>
      </p:sp>
      <p:pic>
        <p:nvPicPr>
          <p:cNvPr descr="Diagrama&#10;&#10;Descripción generada automáticamente" id="202" name="Google Shape;20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1479" y="1816682"/>
            <a:ext cx="2492176" cy="352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 con confianza media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7191" y="1642971"/>
            <a:ext cx="2660496" cy="3874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en blanco y negro&#10;&#10;Descripción generada automáticamente con confianza media" id="204" name="Google Shape;2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7168" y="1285327"/>
            <a:ext cx="1486220" cy="1486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4065920" y="3953935"/>
            <a:ext cx="25760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Asedio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4187457" y="4338463"/>
            <a:ext cx="19902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Tu oponente solo podrá jugar 1 carta por turno.</a:t>
            </a:r>
            <a:endParaRPr/>
          </a:p>
        </p:txBody>
      </p:sp>
      <p:pic>
        <p:nvPicPr>
          <p:cNvPr descr="Imagen que contiene dibujo&#10;&#10;Descripción generada automáticamente" id="207" name="Google Shape;20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81450" y="1130229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08" name="Google Shape;20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1450" y="3530287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persona&#10;&#10;Descripción generada automáticamente con confianza media" id="209" name="Google Shape;20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3897" y="2356186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10" name="Google Shape;21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7370" y="4699167"/>
            <a:ext cx="1269841" cy="12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85809" y="5538863"/>
            <a:ext cx="3767064" cy="5510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Carta de Esbirro mágico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3317346" y="5538863"/>
            <a:ext cx="3767064" cy="5510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Carta de Apoyo</a:t>
            </a:r>
            <a:endParaRPr/>
          </a:p>
        </p:txBody>
      </p:sp>
      <p:pic>
        <p:nvPicPr>
          <p:cNvPr descr="EscuelaIT Duoc UC - Escuela de Informática y Telecomunicaciones Duoc UC - Duoc  UC | LinkedIn" id="213" name="Google Shape;213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/>
        </p:nvSpPr>
        <p:spPr>
          <a:xfrm>
            <a:off x="633743" y="609599"/>
            <a:ext cx="3413156" cy="527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Objetivos específicos</a:t>
            </a:r>
            <a:endParaRPr sz="40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641" y="609599"/>
            <a:ext cx="6889687" cy="527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7"/>
          <p:cNvGrpSpPr/>
          <p:nvPr/>
        </p:nvGrpSpPr>
        <p:grpSpPr>
          <a:xfrm>
            <a:off x="4958257" y="887213"/>
            <a:ext cx="6309299" cy="4718447"/>
            <a:chOff x="0" y="0"/>
            <a:chExt cx="6309299" cy="4718447"/>
          </a:xfrm>
        </p:grpSpPr>
        <p:sp>
          <p:nvSpPr>
            <p:cNvPr id="221" name="Google Shape;221;p7"/>
            <p:cNvSpPr/>
            <p:nvPr/>
          </p:nvSpPr>
          <p:spPr>
            <a:xfrm>
              <a:off x="0" y="0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D2B966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 txBox="1"/>
            <p:nvPr/>
          </p:nvSpPr>
          <p:spPr>
            <a:xfrm>
              <a:off x="30404" y="30404"/>
              <a:ext cx="3839577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Diseñar e Implementar la Arquitectura del Juego: Crear una estructura técnica que soporte el videojuego en PC, garantizando estabilidad, escalabilidad y rendimiento.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22723" y="1226796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CAA85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453127" y="1257200"/>
              <a:ext cx="388917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Desarrollar el Sistema de Juego de Cartas: Implementar mecánicas de juego con cartas que tengan diferentes habilidades y estrategias para una experiencia equilibrada y atractiva.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39136" y="2453592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C3964A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869540" y="2483996"/>
              <a:ext cx="389548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Optimizar la Experiencia de Usuario: Asegurar una experiencia fluida en PC’s mediante pruebas y ajustes continuos en la interfaz y el rendimiento.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261859" y="3680389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B88440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1292263" y="3710793"/>
              <a:ext cx="388917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Desarrollar el Contenido del Juego: Crear contenido como cartas, diseño del campo de juego y diseño de la interfaz gráfica (GUI).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372701" y="795058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FE6D2">
                <a:alpha val="89803"/>
              </a:srgbClr>
            </a:solidFill>
            <a:ln cap="rnd" cmpd="sng" w="15875">
              <a:solidFill>
                <a:srgbClr val="EFE6D2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4524517" y="795058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795425" y="2021854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BDDCE">
                <a:alpha val="89803"/>
              </a:srgbClr>
            </a:solidFill>
            <a:ln cap="rnd" cmpd="sng" w="15875">
              <a:solidFill>
                <a:srgbClr val="EBDD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 txBox="1"/>
            <p:nvPr/>
          </p:nvSpPr>
          <p:spPr>
            <a:xfrm>
              <a:off x="4947241" y="2021854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211838" y="3248651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6D7CC">
                <a:alpha val="89803"/>
              </a:srgbClr>
            </a:solidFill>
            <a:ln cap="rnd" cmpd="sng" w="15875">
              <a:solidFill>
                <a:srgbClr val="E6D7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5363654" y="3248651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stria"/>
              <a:buNone/>
            </a:pPr>
            <a:r>
              <a:rPr lang="en-US">
                <a:solidFill>
                  <a:schemeClr val="lt1"/>
                </a:solidFill>
              </a:rPr>
              <a:t>Alcances del proyecto</a:t>
            </a:r>
            <a:endParaRPr/>
          </a:p>
        </p:txBody>
      </p:sp>
      <p:grpSp>
        <p:nvGrpSpPr>
          <p:cNvPr id="240" name="Google Shape;240;p8"/>
          <p:cNvGrpSpPr/>
          <p:nvPr/>
        </p:nvGrpSpPr>
        <p:grpSpPr>
          <a:xfrm>
            <a:off x="914400" y="1737113"/>
            <a:ext cx="10358388" cy="4048936"/>
            <a:chOff x="0" y="5150"/>
            <a:chExt cx="10358388" cy="4048936"/>
          </a:xfrm>
        </p:grpSpPr>
        <p:sp>
          <p:nvSpPr>
            <p:cNvPr id="241" name="Google Shape;241;p8"/>
            <p:cNvSpPr/>
            <p:nvPr/>
          </p:nvSpPr>
          <p:spPr>
            <a:xfrm>
              <a:off x="0" y="5150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92126" y="148053"/>
              <a:ext cx="349661" cy="3493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33913" y="5150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733913" y="5150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Acceso Plataforma: El juego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debe ser </a:t>
              </a: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accesible en PCs, compatible inicialmente con el sistema operativo Windows. La optimización del rendimiento será clave para garantizar una experiencia fluida en diferentes configuraciones de hardware.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0" y="848678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92126" y="991582"/>
              <a:ext cx="349661" cy="3493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33913" y="848678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733913" y="848678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Interfaz de Usuario (GUI): La interfaz será intuitiva y amigable, con un diseño pensado tanto para jugadores casuales como competitivos. Se priorizará la facilidad de navegación y el acceso rápido a funciones clave.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0" y="1692207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92126" y="1835110"/>
              <a:ext cx="349661" cy="3493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33913" y="1692207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733913" y="1692207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Sistema Multijugador: El sistema permitirá enfrentamientos en tiempo real entre dos jugadores. Será necesario un host local que sincronice las acciones de ambos en cada partida.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33913" y="2535735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788" y="2515952"/>
              <a:ext cx="10353600" cy="6351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6914" y="2658855"/>
              <a:ext cx="349800" cy="349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3913" y="3379264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 txBox="1"/>
            <p:nvPr/>
          </p:nvSpPr>
          <p:spPr>
            <a:xfrm>
              <a:off x="738700" y="2515952"/>
              <a:ext cx="95976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Permanencia de Datos: El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guardará datos como el nombre del usuario y su contraseña, además del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número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 partidas jugadas. 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pic>
        <p:nvPicPr>
          <p:cNvPr descr="EscuelaIT Duoc UC - Escuela de Informática y Telecomunicaciones Duoc UC - Duoc  UC | LinkedIn" id="258" name="Google Shape;25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Limitaciones del proyecto</a:t>
            </a:r>
            <a:endParaRPr sz="40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grpSp>
        <p:nvGrpSpPr>
          <p:cNvPr id="264" name="Google Shape;264;p9"/>
          <p:cNvGrpSpPr/>
          <p:nvPr/>
        </p:nvGrpSpPr>
        <p:grpSpPr>
          <a:xfrm>
            <a:off x="1413965" y="2721560"/>
            <a:ext cx="9354543" cy="2240907"/>
            <a:chOff x="499565" y="828730"/>
            <a:chExt cx="9354543" cy="2240907"/>
          </a:xfrm>
        </p:grpSpPr>
        <p:sp>
          <p:nvSpPr>
            <p:cNvPr id="265" name="Google Shape;265;p9"/>
            <p:cNvSpPr/>
            <p:nvPr/>
          </p:nvSpPr>
          <p:spPr>
            <a:xfrm>
              <a:off x="1068074" y="828730"/>
              <a:ext cx="930286" cy="9302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499565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499565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Plazos de tiempo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debe ser completado dentro de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un plazo de 3 meses desde el inicio del desarrollo.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3497154" y="828730"/>
              <a:ext cx="930286" cy="9302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292864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 txBox="1"/>
            <p:nvPr/>
          </p:nvSpPr>
          <p:spPr>
            <a:xfrm>
              <a:off x="292864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Plataforma específica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debe estar optimizado para PC en el lanzamiento inicial.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926234" y="828730"/>
              <a:ext cx="930286" cy="9302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35772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 txBox="1"/>
            <p:nvPr/>
          </p:nvSpPr>
          <p:spPr>
            <a:xfrm>
              <a:off x="535772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Recursos limitados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proyecto cuenta con un equipo reducido y un presupuesto limitado, lo que impone restricciones en la complejidad y el alcance de las funcionalidades iniciales.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355314" y="828730"/>
              <a:ext cx="930286" cy="9302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778680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 txBox="1"/>
            <p:nvPr/>
          </p:nvSpPr>
          <p:spPr>
            <a:xfrm>
              <a:off x="778680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Calidad gráfica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Las animaciones y efectos visuales deben ser atractivos, pero no tan exigentes como para impactar el rendimiento en dispositivos de gama media o baja.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